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0a96b208b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0a96b208b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(simplified) </a:t>
            </a:r>
            <a:r>
              <a:rPr lang="en"/>
              <a:t>Picture for no read priniciple at least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0a96b208b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0a96b208b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early work we’re excited about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0dfdbc5c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d0dfdbc5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0a96b208b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0a96b208b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0a96b208b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0a96b208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previous work to 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prompt injection is highlighted, but figure will morph into next slide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0a96b208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0a96b208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d0a96b208b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d0a96b208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“Scripts can remove prompt injection”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figure from previous slide with execute scripts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put contributions/takeaways here</a:t>
            </a:r>
            <a:br>
              <a:rPr lang="en"/>
            </a:br>
            <a:r>
              <a:rPr lang="en"/>
              <a:t>( we call these “execute only agents”, we show they can do </a:t>
            </a:r>
            <a:r>
              <a:rPr lang="en"/>
              <a:t>useful tasks “taxonomy”, describe practical implementation)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agents could use scripts to solve tasks!!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0a96b208b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0a96b208b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this with two IMPORTANT questions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1a162c3d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1a162c3d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Trusted: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System prompt and agent 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Tool implementations and communication channels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The LLM itself (model weights, inference)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Untrusted: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Any external data returned by tools (emails, files, web pages)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Attacker can embed arbitrary instructions in any data source the agent accesses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Attack goals we defend against: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Unauthorized actions (send money, delete files, create events)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Data exfiltration through available tool channels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Any deviation from the user's intended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Out of scope: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Attacks on the LLM provider infrastructure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Supply chain attacks on tool implementations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Social engineering of users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- Direct prompt injection (user themselves is malicious)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0a96b208b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d0a96b208b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0a96b208b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0a96b208b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 -&gt; Read-Rqd and then Schema-Inferable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11" Type="http://schemas.openxmlformats.org/officeDocument/2006/relationships/image" Target="../media/image12.png"/><Relationship Id="rId10" Type="http://schemas.openxmlformats.org/officeDocument/2006/relationships/image" Target="../media/image5.png"/><Relationship Id="rId12" Type="http://schemas.openxmlformats.org/officeDocument/2006/relationships/image" Target="../media/image19.png"/><Relationship Id="rId9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3950" y="327050"/>
            <a:ext cx="8456100" cy="27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80"/>
              <a:t>Execute-Only Agents: Architectural Defense Against Prompt Injection for AI Agents</a:t>
            </a:r>
            <a:endParaRPr sz="42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78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Rahul Tiwari and Dan Williams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Virginia Tech, Blacksburg, VA, USA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XOA Architecture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152475"/>
            <a:ext cx="337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>
                <a:solidFill>
                  <a:schemeClr val="dk1"/>
                </a:solidFill>
              </a:rPr>
              <a:t>No-Read Principle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3021975" y="1152475"/>
            <a:ext cx="593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2.   </a:t>
            </a:r>
            <a:r>
              <a:rPr b="1" lang="en" sz="1800">
                <a:solidFill>
                  <a:schemeClr val="dk1"/>
                </a:solidFill>
              </a:rPr>
              <a:t>Code-generation is independent of data access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62" y="2075026"/>
            <a:ext cx="8202649" cy="242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75" y="2075025"/>
            <a:ext cx="8631182" cy="2633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4171200" cy="3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Execute-only agents are architecturally immune to prompt injections!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And can solve most (78%) tasks without “seeing” untrusted data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4638900" y="1152475"/>
            <a:ext cx="4323600" cy="3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Evaluation of XOA on popular benchmarks like AgentDojo and compare utility, ASR with other architectures.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Bump up utility as much as we can by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Enhancing script generation process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Smart prompt hints?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Tackle Read-Required tasks by giving limited feedback back to the LLM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47022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550" y="3121675"/>
            <a:ext cx="3118600" cy="17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Prompt injections are bad and existing defenses are probabilistic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Spotlighting via Delimiting, Prompt sandwiching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Fine-tuning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Dual-LLMs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" sz="1500">
                <a:solidFill>
                  <a:schemeClr val="dk1"/>
                </a:solidFill>
              </a:rPr>
              <a:t>Privileged LLM - only sees the initial query, has access to all tool calls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" sz="1500">
                <a:solidFill>
                  <a:schemeClr val="dk1"/>
                </a:solidFill>
              </a:rPr>
              <a:t>Quarantined LLM - only processes stuff, no tool-calling capabilities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CaMeL - extracts the control and data flows from the query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FIDES - Information Flow Control for Agents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4825"/>
            <a:ext cx="8839204" cy="415200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3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Agents are inevitable!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 of prompt injection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017725"/>
            <a:ext cx="42603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Most agents use the popular ReAct loop.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829250"/>
            <a:ext cx="4260300" cy="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Great utility but prone to prompt injections because LLM is exposed to untrusted data.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3263"/>
            <a:ext cx="4572000" cy="245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25" y="239000"/>
            <a:ext cx="914399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25" y="2622316"/>
            <a:ext cx="9144002" cy="243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Scripts don’t follow malicious instructions</a:t>
            </a:r>
            <a:r>
              <a:rPr lang="en"/>
              <a:t>!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22850" y="1152475"/>
            <a:ext cx="3390600" cy="3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call these “</a:t>
            </a:r>
            <a:r>
              <a:rPr b="1" lang="en">
                <a:solidFill>
                  <a:schemeClr val="dk1"/>
                </a:solidFill>
              </a:rPr>
              <a:t>execute-only agents</a:t>
            </a:r>
            <a:r>
              <a:rPr lang="en">
                <a:solidFill>
                  <a:schemeClr val="dk1"/>
                </a:solidFill>
              </a:rPr>
              <a:t>” (XOA)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 novel architecture to build agents that are </a:t>
            </a:r>
            <a:r>
              <a:rPr b="1" lang="en">
                <a:solidFill>
                  <a:schemeClr val="dk1"/>
                </a:solidFill>
              </a:rPr>
              <a:t>architecturally </a:t>
            </a:r>
            <a:r>
              <a:rPr lang="en">
                <a:solidFill>
                  <a:schemeClr val="dk1"/>
                </a:solidFill>
              </a:rPr>
              <a:t>immune to prompt injections.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And XOA agents can solve ~</a:t>
            </a:r>
            <a:r>
              <a:rPr b="1" lang="en">
                <a:solidFill>
                  <a:schemeClr val="dk1"/>
                </a:solidFill>
              </a:rPr>
              <a:t>78%</a:t>
            </a:r>
            <a:r>
              <a:rPr lang="en">
                <a:solidFill>
                  <a:schemeClr val="dk1"/>
                </a:solidFill>
              </a:rPr>
              <a:t> of AgentDojo tasks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450" y="1768126"/>
            <a:ext cx="5430551" cy="160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Can LLMs generate scripts to solve tasks without “seeing” data?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An architecture which is </a:t>
            </a:r>
            <a:r>
              <a:rPr b="1" lang="en">
                <a:solidFill>
                  <a:schemeClr val="dk1"/>
                </a:solidFill>
              </a:rPr>
              <a:t>architecturally </a:t>
            </a:r>
            <a:r>
              <a:rPr lang="en">
                <a:solidFill>
                  <a:schemeClr val="dk1"/>
                </a:solidFill>
              </a:rPr>
              <a:t>immune to prompt </a:t>
            </a:r>
            <a:r>
              <a:rPr lang="en">
                <a:solidFill>
                  <a:schemeClr val="dk1"/>
                </a:solidFill>
              </a:rPr>
              <a:t>injections?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67275" y="205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 model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849138"/>
            <a:ext cx="3999900" cy="23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Trusted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System prompt and agent configuration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Tool implementations and communication channels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LLM itself (model weights, inference)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4832400" y="849150"/>
            <a:ext cx="3999900" cy="21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Untrusted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Any external data returned by tools (emails, files, web pages)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Attacker can embed arbitrary instructions in any data source the agent accesses.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3190950"/>
            <a:ext cx="4118400" cy="17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We defend against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Indirect prompt injection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Any deviation from the user's intended task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832400" y="3145450"/>
            <a:ext cx="4118400" cy="17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Out of scope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Text to text attacks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Supply chain attacks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18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LLMs are great at coding tasks!</a:t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801" y="761250"/>
            <a:ext cx="4660424" cy="24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311700" y="927625"/>
            <a:ext cx="40491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 sz="1800">
                <a:solidFill>
                  <a:schemeClr val="dk1"/>
                </a:solidFill>
              </a:rPr>
              <a:t>SWE-bench Verified</a:t>
            </a:r>
            <a:r>
              <a:rPr lang="en" sz="1800">
                <a:solidFill>
                  <a:schemeClr val="dk1"/>
                </a:solidFill>
              </a:rPr>
              <a:t>: Frontier models resolve </a:t>
            </a:r>
            <a:r>
              <a:rPr b="1" lang="en" sz="1800">
                <a:solidFill>
                  <a:schemeClr val="dk1"/>
                </a:solidFill>
              </a:rPr>
              <a:t>~77%</a:t>
            </a:r>
            <a:r>
              <a:rPr lang="en" sz="1800">
                <a:solidFill>
                  <a:schemeClr val="dk1"/>
                </a:solidFill>
              </a:rPr>
              <a:t> of real GitHub issues autonomously up from ~30% just a year ago!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LLMs can generate effective scripts to solve tasks given the right prompt, tool schemas and context.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675" y="3399963"/>
            <a:ext cx="4856750" cy="1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3638" y="4286350"/>
            <a:ext cx="1882401" cy="6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18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LLM even need to “see” data to solve tasks?</a:t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311700" y="4127700"/>
            <a:ext cx="863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97 AgentDojo Tasks across 4 suites: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Workspace (40 tasks), Banking (16 tasks), Slack (21 tasks), Travel (20 tasks).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424800" y="3891750"/>
            <a:ext cx="470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75" y="3613140"/>
            <a:ext cx="5838600" cy="1590450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5340000" dist="190500">
              <a:srgbClr val="000000"/>
            </a:outerShdw>
          </a:effectLst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49" y="913650"/>
            <a:ext cx="2610451" cy="25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9337" y="902001"/>
            <a:ext cx="2634077" cy="2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752" y="836875"/>
            <a:ext cx="6229401" cy="114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750" y="836875"/>
            <a:ext cx="6217576" cy="165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750" y="844125"/>
            <a:ext cx="6185446" cy="232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9325" y="836875"/>
            <a:ext cx="2634100" cy="261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2013" y="188547"/>
            <a:ext cx="5917049" cy="1087225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5400000" dist="190500">
              <a:srgbClr val="000000"/>
            </a:outerShdw>
          </a:effectLst>
        </p:spPr>
      </p:pic>
      <p:pic>
        <p:nvPicPr>
          <p:cNvPr id="133" name="Google Shape;133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9638" y="1383828"/>
            <a:ext cx="5429666" cy="2121275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5400000" dist="190500">
              <a:srgbClr val="000000"/>
            </a:outerShdw>
          </a:effectLst>
        </p:spPr>
      </p:pic>
      <p:pic>
        <p:nvPicPr>
          <p:cNvPr id="134" name="Google Shape;134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37200" y="774459"/>
            <a:ext cx="2739225" cy="2783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